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315" r:id="rId15"/>
    <p:sldId id="316" r:id="rId16"/>
    <p:sldId id="271" r:id="rId17"/>
    <p:sldId id="305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06" r:id="rId27"/>
    <p:sldId id="307" r:id="rId28"/>
    <p:sldId id="308" r:id="rId29"/>
    <p:sldId id="283" r:id="rId30"/>
    <p:sldId id="284" r:id="rId31"/>
    <p:sldId id="285" r:id="rId32"/>
    <p:sldId id="286" r:id="rId33"/>
    <p:sldId id="287" r:id="rId34"/>
    <p:sldId id="309" r:id="rId35"/>
    <p:sldId id="310" r:id="rId36"/>
    <p:sldId id="311" r:id="rId37"/>
    <p:sldId id="312" r:id="rId38"/>
    <p:sldId id="294" r:id="rId39"/>
    <p:sldId id="295" r:id="rId40"/>
    <p:sldId id="313" r:id="rId41"/>
    <p:sldId id="314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65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world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570fdf3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570fdf3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чистая арх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Вцентре гексагона находится ядро – с предметной моделью и логикой приложения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Всё остальное - инфраструктура приложения – отвечает за связь с внешним миром через порты.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Порты </a:t>
            </a:r>
            <a:r>
              <a:rPr lang="ru" dirty="0"/>
              <a:t>- это интерфейсы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Адаптеры</a:t>
            </a:r>
            <a:r>
              <a:rPr lang="ru" dirty="0"/>
              <a:t> – </a:t>
            </a:r>
            <a:r>
              <a:rPr lang="ru-RU" dirty="0"/>
              <a:t>внешние клиенты и агенты, </a:t>
            </a:r>
            <a:r>
              <a:rPr lang="ru" dirty="0"/>
              <a:t>реализации этих интерфейсов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</a:t>
            </a:r>
            <a:r>
              <a:rPr lang="ru" dirty="0"/>
              <a:t>рактически реализуя при</a:t>
            </a:r>
            <a:r>
              <a:rPr lang="ru-RU" dirty="0"/>
              <a:t>нцип инверсии зависимоти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570fdf3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570fdf3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Внешние слои зависят от внутренних а внутренние не зависят от внешних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570fdf3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b570fdf3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Screaming Architecture – </a:t>
            </a:r>
            <a:r>
              <a:rPr lang="ru-RU" dirty="0"/>
              <a:t>рассказать здесь что такое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570fdf3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570fdf3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Сильная связанность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Сложность разработки и внесения новых изменений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следствие сложность поддержки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 тестирования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 разработке мы будем руководствоваться все темиже принципами СОЛИД а самыми основными из которых будут являтся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Инверсия зависимости и единство ответственности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========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Принцип </a:t>
            </a:r>
            <a:r>
              <a:rPr lang="en-US" dirty="0"/>
              <a:t>DI </a:t>
            </a:r>
            <a:r>
              <a:rPr lang="ru-RU" dirty="0"/>
              <a:t>является своеобразной подушкой нашей архитектуры</a:t>
            </a:r>
          </a:p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21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c664c00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c664c00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77e884e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b77e884e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Принцип эквивалентности повторного использования и выпусков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классы и модули, составляющие компонент, должны принадлежать связной группе. 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Компонент не может просто включать случайную смесь классов и модулей;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b77e884e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b77e884e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Принцип общей закрытости (принцип согласованного изменения)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Э</a:t>
            </a:r>
            <a:r>
              <a:rPr lang="ru" dirty="0">
                <a:solidFill>
                  <a:schemeClr val="dk1"/>
                </a:solidFill>
              </a:rPr>
              <a:t>кстраполяция СРП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77e884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77e884e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Принцип совместного повторного использования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Экстраполяуция разделения интерфейсов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626046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626046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Смысл </a:t>
            </a:r>
            <a:r>
              <a:rPr lang="ru-RU" dirty="0"/>
              <a:t>компонента</a:t>
            </a:r>
            <a:r>
              <a:rPr lang="ru" dirty="0"/>
              <a:t> вписаться в этот треугольник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Уровни приложения сами по себе тоже должны стремиться попасть в треугольник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 и CRP, - внесение изменений в одном компоненте влечет изменения в других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CCP и REP, - выпускать слишком много ненужных версий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СС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 </a:t>
            </a:r>
            <a:r>
              <a:rPr lang="ru-RU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и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CRP </a:t>
            </a:r>
            <a:r>
              <a:rPr lang="ru-RU" sz="1100" b="0" i="0" u="none" strike="noStrike" cap="none" baseline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– усложняется повторное использование</a:t>
            </a:r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b570fdf3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b570fdf3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570fdf3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570fdf3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Маексимально независимыми и верно скомпанованными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b570fdf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b570fdf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77e884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77e884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a7b6567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a7b6567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5ddec9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5ddec9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Пробелы!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998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5ddec9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5ddec9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Пробелы!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155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5ddec9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5ddec9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Пробелы!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482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570fdf3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570fdf3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73763"/>
                </a:solidFill>
              </a:rPr>
              <a:t>Use your own domain-level exceptions – </a:t>
            </a:r>
            <a:r>
              <a:rPr lang="ru-RU" dirty="0">
                <a:solidFill>
                  <a:srgbClr val="073763"/>
                </a:solidFill>
              </a:rPr>
              <a:t>Упомянуть что это как раз </a:t>
            </a:r>
            <a:r>
              <a:rPr lang="en-US" dirty="0">
                <a:solidFill>
                  <a:srgbClr val="073763"/>
                </a:solidFill>
              </a:rPr>
              <a:t>Screaming Architecture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570fdf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570fdf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570fdf3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570fdf3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может проектироваться как на сервисной архитектуре так и на CQRS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8a7b6567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8a7b6567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626046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626046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Команды реализуют принцип единства ответственности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Сервисы имеют тенденцию к разрастанию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73681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73681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73681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73681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19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73681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73681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Сказать что дальше она валидируется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018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73681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73681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189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b73681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b73681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300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721c032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721c032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b570fdf3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b570fdf3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77e884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77e884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b570fdf3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b570fdf3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721c03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721c03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5ddec97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c5ddec97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c5ddec97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c5ddec97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b570fdf3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b570fdf3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b721c032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b721c032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b721c032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b721c032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77e884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77e884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77e88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b77e88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0" dirty="0"/>
              <a:t>Когда вы только начинаете свой большой проект и ваш корабль только выходит в плавание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i="0" dirty="0"/>
              <a:t>Эксперементировать, например вам приходиться интегрироваться со внешними системами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i="0" dirty="0"/>
              <a:t>Нет понимания дальнейшего развития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i="0" dirty="0"/>
              <a:t>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i="0" dirty="0"/>
              <a:t>Что может случиться с нашим приложением если оно не обладает достаточной гибкостью и независимостью между компонентами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77e884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b77e884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Окей, мы реализовали какое-то </a:t>
            </a:r>
            <a:r>
              <a:rPr lang="en-US" dirty="0"/>
              <a:t>MVP</a:t>
            </a:r>
            <a:r>
              <a:rPr lang="ru-RU" dirty="0"/>
              <a:t> и вышли на ограниченне количество пользователей.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 нас есть основные кор-фичи и есть второстепенные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 нас есть, то как мы это всё пользователю преподносим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b77e884e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b77e884e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вдруг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Оказалось что мы делаем немного не то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Кор фича оказалась не так важна, а пользователю интерено то что казалось второстепенным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Или то как мы это делаем – оказалось не правильным, и смысл для пользователя начинает теряться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Приходиться всё менять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77e884e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77e884e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происходит в этот момент?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Либо заного и долго, либо быстро но с кучей наследственных пороков и увечий.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Время шло, люди собирали шишки и накапливать опыт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rem0087/CleanArchitecture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leancoder.com/uncle-bob/2011/09/30/Screaming-Architecture.html" TargetMode="External"/><Relationship Id="rId3" Type="http://schemas.openxmlformats.org/officeDocument/2006/relationships/hyperlink" Target="https://github.com/dotnet-architecture/eShopOnWeb" TargetMode="External"/><Relationship Id="rId7" Type="http://schemas.openxmlformats.org/officeDocument/2006/relationships/hyperlink" Target="https://blog.cleancoder.com/uncle-bob/2012/08/13/the-clean-architecture.html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bucket.org/jeffreypalermo/onion-architecture/src/default/Core/" TargetMode="External"/><Relationship Id="rId11" Type="http://schemas.openxmlformats.org/officeDocument/2006/relationships/hyperlink" Target="https://docs.microsoft.com/ru-ru/dotnet/standard/modern-web-apps-azure-architecture/common-web-application-architectures" TargetMode="External"/><Relationship Id="rId5" Type="http://schemas.openxmlformats.org/officeDocument/2006/relationships/hyperlink" Target="https://jeffreypalermo.com/2013/08/onion-architecture-part-4-after-four-years/" TargetMode="External"/><Relationship Id="rId10" Type="http://schemas.openxmlformats.org/officeDocument/2006/relationships/hyperlink" Target="https://github.com/jbogard/ContosoUniversityDotNetCore-Pages?WT.mc_id=-blog-scottha" TargetMode="External"/><Relationship Id="rId4" Type="http://schemas.openxmlformats.org/officeDocument/2006/relationships/hyperlink" Target="https://github.com/dotnet-architecture/eShopOnContainers" TargetMode="External"/><Relationship Id="rId9" Type="http://schemas.openxmlformats.org/officeDocument/2006/relationships/hyperlink" Target="https://jimmybogard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2825"/>
            <a:ext cx="8520600" cy="16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Clean architecture</a:t>
            </a:r>
            <a:r>
              <a:rPr lang="en-US" dirty="0">
                <a:solidFill>
                  <a:srgbClr val="073763"/>
                </a:solidFill>
              </a:rPr>
              <a:t>s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5" y="3572238"/>
            <a:ext cx="22860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5925" y="285465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B5394"/>
                </a:solidFill>
              </a:rPr>
              <a:t>Patudin Ivan</a:t>
            </a:r>
            <a:endParaRPr sz="1800">
              <a:solidFill>
                <a:srgbClr val="0B5394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575" y="2138725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947600" y="4424725"/>
            <a:ext cx="4196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1155CC"/>
                </a:solidFill>
                <a:hlinkClick r:id="rId5"/>
              </a:rPr>
              <a:t>https://github.com/grem0087/CleanArchitecture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DACA7-A8A2-4B90-95C2-924F3E553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159300" y="432825"/>
            <a:ext cx="3773100" cy="4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Alistair Cockburn invented it in 2005</a:t>
            </a:r>
            <a:endParaRPr dirty="0">
              <a:solidFill>
                <a:srgbClr val="073763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Levels are highlighted:</a:t>
            </a:r>
            <a:endParaRPr dirty="0">
              <a:solidFill>
                <a:srgbClr val="073763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Core</a:t>
            </a:r>
            <a:endParaRPr dirty="0">
              <a:solidFill>
                <a:srgbClr val="073763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Applications</a:t>
            </a:r>
            <a:endParaRPr dirty="0">
              <a:solidFill>
                <a:srgbClr val="073763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Infrastructures</a:t>
            </a:r>
          </a:p>
          <a:p>
            <a:pPr lvl="0">
              <a:buClr>
                <a:srgbClr val="073763"/>
              </a:buClr>
            </a:pPr>
            <a:r>
              <a:rPr lang="en-US" dirty="0">
                <a:solidFill>
                  <a:srgbClr val="073763"/>
                </a:solidFill>
              </a:rPr>
              <a:t>Ports - interfaces</a:t>
            </a:r>
          </a:p>
          <a:p>
            <a:pPr lvl="0">
              <a:buClr>
                <a:srgbClr val="073763"/>
              </a:buClr>
            </a:pPr>
            <a:r>
              <a:rPr lang="en-US" dirty="0">
                <a:solidFill>
                  <a:srgbClr val="073763"/>
                </a:solidFill>
              </a:rPr>
              <a:t>Adapters - implementation</a:t>
            </a:r>
            <a:endParaRPr dirty="0">
              <a:solidFill>
                <a:srgbClr val="07376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49" y="140650"/>
            <a:ext cx="5172426" cy="47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15E4A-32BB-4E7F-9CD1-924976DA8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81675"/>
            <a:ext cx="3996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 sz="1400" dirty="0">
                <a:solidFill>
                  <a:srgbClr val="073763"/>
                </a:solidFill>
              </a:rPr>
              <a:t>Jeffrey Palermo 2008</a:t>
            </a:r>
            <a:endParaRPr sz="1400" dirty="0">
              <a:solidFill>
                <a:srgbClr val="07376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ru" sz="1400" dirty="0">
                <a:solidFill>
                  <a:srgbClr val="073763"/>
                </a:solidFill>
              </a:rPr>
              <a:t>This architecture is not appropriate for small websites.  It is appropriate for long-lived business applications as well as applications with complex behavior.</a:t>
            </a:r>
            <a:endParaRPr sz="1400" dirty="0">
              <a:solidFill>
                <a:srgbClr val="073763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Onion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l="45349" t="9305"/>
          <a:stretch/>
        </p:blipFill>
        <p:spPr>
          <a:xfrm>
            <a:off x="4135075" y="305100"/>
            <a:ext cx="5345248" cy="4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CAF9B-EC89-4B59-A4A1-F53296573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What is Clean Architecture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2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Term was invented by Robert Martin</a:t>
            </a:r>
            <a:r>
              <a:rPr lang="en-US" dirty="0">
                <a:solidFill>
                  <a:srgbClr val="073763"/>
                </a:solidFill>
              </a:rPr>
              <a:t>. Clean Architecture</a:t>
            </a:r>
            <a:r>
              <a:rPr lang="ru" dirty="0">
                <a:solidFill>
                  <a:srgbClr val="073763"/>
                </a:solidFill>
              </a:rPr>
              <a:t> is a compilation of principles and requirements</a:t>
            </a:r>
            <a:r>
              <a:rPr lang="en-US" dirty="0">
                <a:solidFill>
                  <a:srgbClr val="073763"/>
                </a:solidFill>
              </a:rPr>
              <a:t>. Most importantly from: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Screaming Architecture </a:t>
            </a:r>
            <a:r>
              <a:rPr lang="en-US" dirty="0">
                <a:solidFill>
                  <a:srgbClr val="073763"/>
                </a:solidFill>
              </a:rPr>
              <a:t>by himself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Hexagonal Architecture (a.k.a. Ports and Adapters) by Alistair Cockburn 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Onion Architecture by Jeffrey Palermo</a:t>
            </a:r>
            <a:endParaRPr dirty="0">
              <a:solidFill>
                <a:srgbClr val="07376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F11E5-7F69-47A9-A1EF-E017A463F2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Solving problems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Application layer cohesion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Complexity </a:t>
            </a:r>
            <a:r>
              <a:rPr lang="en-US" dirty="0">
                <a:solidFill>
                  <a:srgbClr val="073763"/>
                </a:solidFill>
              </a:rPr>
              <a:t>of </a:t>
            </a:r>
            <a:r>
              <a:rPr lang="ru" dirty="0">
                <a:solidFill>
                  <a:srgbClr val="073763"/>
                </a:solidFill>
              </a:rPr>
              <a:t>development and </a:t>
            </a:r>
            <a:r>
              <a:rPr lang="en-US" dirty="0">
                <a:solidFill>
                  <a:srgbClr val="073763"/>
                </a:solidFill>
              </a:rPr>
              <a:t>introduction of </a:t>
            </a:r>
            <a:r>
              <a:rPr lang="ru" dirty="0">
                <a:solidFill>
                  <a:srgbClr val="073763"/>
                </a:solidFill>
              </a:rPr>
              <a:t>new changes</a:t>
            </a:r>
            <a:endParaRPr dirty="0">
              <a:solidFill>
                <a:srgbClr val="073763"/>
              </a:solidFill>
            </a:endParaRPr>
          </a:p>
          <a:p>
            <a:pPr lvl="0">
              <a:buClr>
                <a:srgbClr val="073763"/>
              </a:buClr>
            </a:pPr>
            <a:r>
              <a:rPr lang="en-US" dirty="0">
                <a:solidFill>
                  <a:srgbClr val="073763"/>
                </a:solidFill>
              </a:rPr>
              <a:t>System</a:t>
            </a:r>
            <a:r>
              <a:rPr lang="ru" dirty="0">
                <a:solidFill>
                  <a:srgbClr val="073763"/>
                </a:solidFill>
              </a:rPr>
              <a:t> support</a:t>
            </a:r>
            <a:r>
              <a:rPr lang="en-US" dirty="0">
                <a:solidFill>
                  <a:srgbClr val="073763"/>
                </a:solidFill>
              </a:rPr>
              <a:t> d</a:t>
            </a:r>
            <a:r>
              <a:rPr lang="ru" dirty="0">
                <a:solidFill>
                  <a:srgbClr val="073763"/>
                </a:solidFill>
              </a:rPr>
              <a:t>ifficulty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-US" dirty="0">
                <a:solidFill>
                  <a:srgbClr val="073763"/>
                </a:solidFill>
              </a:rPr>
              <a:t>Testing difficulty</a:t>
            </a:r>
            <a:endParaRPr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75627-9F8A-44A3-B832-950DE1BA78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7BFF8-4116-439C-A80C-BB6D23E2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>
                <a:solidFill>
                  <a:srgbClr val="073763"/>
                </a:solidFill>
              </a:rPr>
              <a:t>Principl</a:t>
            </a:r>
            <a:r>
              <a:rPr lang="en-US" dirty="0">
                <a:solidFill>
                  <a:srgbClr val="073763"/>
                </a:solidFill>
              </a:rPr>
              <a:t>e</a:t>
            </a:r>
            <a:r>
              <a:rPr lang="ru" dirty="0">
                <a:solidFill>
                  <a:srgbClr val="073763"/>
                </a:solidFill>
              </a:rPr>
              <a:t>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98D76-432F-48BC-B071-5907F6076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6087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7BFF8-4116-439C-A80C-BB6D23E2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6200" lvl="0">
              <a:buClr>
                <a:srgbClr val="073763"/>
              </a:buClr>
              <a:buSzPts val="2400"/>
            </a:pPr>
            <a:r>
              <a:rPr lang="en-US" dirty="0">
                <a:solidFill>
                  <a:srgbClr val="073763"/>
                </a:solidFill>
              </a:rPr>
              <a:t>SOLID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98D76-432F-48BC-B071-5907F6076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E49812D-E426-432A-9AF5-F5ABB9CEA99A}"/>
              </a:ext>
            </a:extLst>
          </p:cNvPr>
          <p:cNvSpPr txBox="1">
            <a:spLocks/>
          </p:cNvSpPr>
          <p:nvPr/>
        </p:nvSpPr>
        <p:spPr>
          <a:xfrm>
            <a:off x="311700" y="2813790"/>
            <a:ext cx="426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>
              <a:buClr>
                <a:srgbClr val="073763"/>
              </a:buClr>
              <a:buSzPts val="2400"/>
            </a:pPr>
            <a:r>
              <a:rPr lang="en-US" sz="4800" dirty="0">
                <a:solidFill>
                  <a:srgbClr val="073763"/>
                </a:solidFill>
              </a:rPr>
              <a:t>S</a:t>
            </a:r>
            <a:r>
              <a:rPr lang="en-US" sz="2000" dirty="0">
                <a:solidFill>
                  <a:srgbClr val="073763"/>
                </a:solidFill>
              </a:rPr>
              <a:t>ingle responsibility;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26A0ECA-6D32-4C2A-BD5F-8D92A7E47406}"/>
              </a:ext>
            </a:extLst>
          </p:cNvPr>
          <p:cNvSpPr txBox="1">
            <a:spLocks/>
          </p:cNvSpPr>
          <p:nvPr/>
        </p:nvSpPr>
        <p:spPr>
          <a:xfrm>
            <a:off x="4486508" y="2819400"/>
            <a:ext cx="426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>
              <a:buClr>
                <a:srgbClr val="073763"/>
              </a:buClr>
              <a:buSzPts val="2400"/>
            </a:pPr>
            <a:r>
              <a:rPr lang="en-US" sz="4800" dirty="0">
                <a:solidFill>
                  <a:srgbClr val="073763"/>
                </a:solidFill>
              </a:rPr>
              <a:t>D</a:t>
            </a:r>
            <a:r>
              <a:rPr lang="en-US" sz="2000" dirty="0">
                <a:solidFill>
                  <a:srgbClr val="073763"/>
                </a:solidFill>
              </a:rPr>
              <a:t>ependency Inversion;</a:t>
            </a:r>
          </a:p>
        </p:txBody>
      </p:sp>
    </p:spTree>
    <p:extLst>
      <p:ext uri="{BB962C8B-B14F-4D97-AF65-F5344CB8AC3E}">
        <p14:creationId xmlns:p14="http://schemas.microsoft.com/office/powerpoint/2010/main" val="37574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Components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</a:rPr>
              <a:t>Our application consists of components</a:t>
            </a:r>
          </a:p>
          <a:p>
            <a:pPr marL="285750" indent="-285750">
              <a:spcAft>
                <a:spcPts val="1600"/>
              </a:spcAft>
              <a:buClr>
                <a:srgbClr val="002060"/>
              </a:buClr>
            </a:pPr>
            <a:r>
              <a:rPr lang="en-US" dirty="0">
                <a:solidFill>
                  <a:srgbClr val="002060"/>
                </a:solidFill>
              </a:rPr>
              <a:t>Some components are core business rules, other are plugins that contain technical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68506-5979-4838-99F0-414C03E36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;p26">
            <a:extLst>
              <a:ext uri="{FF2B5EF4-FFF2-40B4-BE49-F238E27FC236}">
                <a16:creationId xmlns:a16="http://schemas.microsoft.com/office/drawing/2014/main" id="{BF946E51-E5C9-4301-AE1E-045A400F0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2134754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73763"/>
                </a:solidFill>
              </a:rPr>
              <a:t>Component principles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13611-1ED8-47ED-AF24-FBD15BCD0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5989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Reuse / Release Equivalence Principle (REP)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rgbClr val="073763"/>
                </a:solidFill>
              </a:rPr>
              <a:t>”The granule of reuse is the granule of release. Only components that are released through a tracking system can effectively be reused.”</a:t>
            </a:r>
            <a:endParaRPr i="1">
              <a:solidFill>
                <a:srgbClr val="0737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i="1">
              <a:solidFill>
                <a:srgbClr val="073763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l="25724" t="22917" r="59076" b="48595"/>
          <a:stretch/>
        </p:blipFill>
        <p:spPr>
          <a:xfrm>
            <a:off x="5714613" y="1499500"/>
            <a:ext cx="2895928" cy="29607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BAC2D-7E08-4BDD-8017-F9EE693BDB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Common Closure Principle (CCP)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i="1" dirty="0">
                <a:solidFill>
                  <a:srgbClr val="073763"/>
                </a:solidFill>
              </a:rPr>
              <a:t>”The classes in a package should be closed together against the same kinds of changes. A change that affects a package affects all the classes in that package.”</a:t>
            </a:r>
            <a:endParaRPr i="1" dirty="0">
              <a:solidFill>
                <a:srgbClr val="073763"/>
              </a:solidFill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57651" t="22028" r="27792" b="47575"/>
          <a:stretch/>
        </p:blipFill>
        <p:spPr>
          <a:xfrm>
            <a:off x="5882626" y="1276575"/>
            <a:ext cx="2559902" cy="29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2F208-FBE9-4773-8677-18A6CB6249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Agenda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en-US" sz="2400" dirty="0">
                <a:solidFill>
                  <a:srgbClr val="073763"/>
                </a:solidFill>
              </a:rPr>
              <a:t>B</a:t>
            </a:r>
            <a:r>
              <a:rPr lang="ru" sz="2400" dirty="0">
                <a:solidFill>
                  <a:srgbClr val="073763"/>
                </a:solidFill>
              </a:rPr>
              <a:t>rief history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ru" sz="2400" dirty="0">
                <a:solidFill>
                  <a:srgbClr val="073763"/>
                </a:solidFill>
              </a:rPr>
              <a:t>What is clean architecture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ru" sz="2400" dirty="0">
                <a:solidFill>
                  <a:srgbClr val="073763"/>
                </a:solidFill>
              </a:rPr>
              <a:t>Why </a:t>
            </a:r>
            <a:r>
              <a:rPr lang="en-US" sz="2400" dirty="0">
                <a:solidFill>
                  <a:srgbClr val="073763"/>
                </a:solidFill>
              </a:rPr>
              <a:t>do you need </a:t>
            </a:r>
            <a:r>
              <a:rPr lang="ru" sz="2400" dirty="0">
                <a:solidFill>
                  <a:srgbClr val="073763"/>
                </a:solidFill>
              </a:rPr>
              <a:t>clean architecture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en-US" sz="2400" dirty="0">
                <a:solidFill>
                  <a:srgbClr val="073763"/>
                </a:solidFill>
              </a:rPr>
              <a:t>A s</a:t>
            </a:r>
            <a:r>
              <a:rPr lang="ru" sz="2400" dirty="0">
                <a:solidFill>
                  <a:srgbClr val="073763"/>
                </a:solidFill>
              </a:rPr>
              <a:t>tory about architecture and subtleties of implementation</a:t>
            </a:r>
            <a:endParaRPr sz="2400"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471F0-938C-4585-AC57-2E2FC719C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Common Reuse Principle (CRP)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4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i="1">
                <a:solidFill>
                  <a:srgbClr val="073763"/>
                </a:solidFill>
              </a:rPr>
              <a:t>”The classes in a component are reused together. If you reuse one of the classes in a component, you reuse them all.”</a:t>
            </a:r>
            <a:endParaRPr b="1">
              <a:solidFill>
                <a:srgbClr val="073763"/>
              </a:solidFill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l="40571" t="62417" r="42109" b="6635"/>
          <a:stretch/>
        </p:blipFill>
        <p:spPr>
          <a:xfrm>
            <a:off x="5560501" y="902538"/>
            <a:ext cx="3425053" cy="33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B2358F-D6DF-47BA-9516-5CB20E4AE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11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73763"/>
                </a:solidFill>
              </a:rPr>
              <a:t>Tension Diagram for Component Cohesion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l="20071" t="20301" r="22318" b="7218"/>
          <a:stretch/>
        </p:blipFill>
        <p:spPr>
          <a:xfrm>
            <a:off x="949825" y="619675"/>
            <a:ext cx="6395271" cy="43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50EA9-EEE9-4BF3-8A68-EAE2D236A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Advantages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en-US" sz="2400" dirty="0">
                <a:solidFill>
                  <a:srgbClr val="073763"/>
                </a:solidFill>
              </a:rPr>
              <a:t>Extensibility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ru" sz="2400" dirty="0">
                <a:solidFill>
                  <a:srgbClr val="073763"/>
                </a:solidFill>
              </a:rPr>
              <a:t>Maintainability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ru" sz="2400" dirty="0">
                <a:solidFill>
                  <a:srgbClr val="073763"/>
                </a:solidFill>
              </a:rPr>
              <a:t>Testability</a:t>
            </a:r>
            <a:endParaRPr sz="2400"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ADAC3-0F1F-4874-8CB2-4A1A357221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Requirements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Independent of Framework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Testable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Independent of UI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Independent of Database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Independent of any external agen</a:t>
            </a:r>
            <a:r>
              <a:rPr lang="en-US" dirty="0" err="1">
                <a:solidFill>
                  <a:srgbClr val="073763"/>
                </a:solidFill>
              </a:rPr>
              <a:t>ts</a:t>
            </a:r>
            <a:r>
              <a:rPr lang="ru" dirty="0">
                <a:solidFill>
                  <a:srgbClr val="073763"/>
                </a:solidFill>
              </a:rPr>
              <a:t>, clients</a:t>
            </a:r>
            <a:endParaRPr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3058B-9147-407D-A5F1-85A9E9958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Clean architecture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Core</a:t>
            </a:r>
            <a:endParaRPr dirty="0"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Domain</a:t>
            </a:r>
            <a:endParaRPr dirty="0"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Application</a:t>
            </a:r>
            <a:endParaRPr lang="en-US" dirty="0">
              <a:solidFill>
                <a:srgbClr val="073763"/>
              </a:solidFill>
            </a:endParaRPr>
          </a:p>
          <a:p>
            <a:pPr lvl="2">
              <a:spcBef>
                <a:spcPts val="0"/>
              </a:spcBef>
              <a:buClr>
                <a:srgbClr val="073763"/>
              </a:buClr>
              <a:buChar char="○"/>
            </a:pPr>
            <a:r>
              <a:rPr lang="en-US" dirty="0">
                <a:solidFill>
                  <a:srgbClr val="073763"/>
                </a:solidFill>
              </a:rPr>
              <a:t>Application interfaces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Infrastructure</a:t>
            </a:r>
            <a:endParaRPr dirty="0"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External clients</a:t>
            </a:r>
            <a:endParaRPr dirty="0"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Implementations</a:t>
            </a:r>
            <a:endParaRPr dirty="0"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 dirty="0">
                <a:solidFill>
                  <a:srgbClr val="073763"/>
                </a:solidFill>
              </a:rPr>
              <a:t>Data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Presentation (Web)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A7041-5BD6-44DA-A058-37C7A896F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8" name="Google Shape;337;p59">
            <a:extLst>
              <a:ext uri="{FF2B5EF4-FFF2-40B4-BE49-F238E27FC236}">
                <a16:creationId xmlns:a16="http://schemas.microsoft.com/office/drawing/2014/main" id="{10005C1D-2D67-4C8E-AF5D-04288E630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510" t="10777" b="12570"/>
          <a:stretch/>
        </p:blipFill>
        <p:spPr>
          <a:xfrm>
            <a:off x="4478488" y="216420"/>
            <a:ext cx="4778829" cy="41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3;p36">
            <a:extLst>
              <a:ext uri="{FF2B5EF4-FFF2-40B4-BE49-F238E27FC236}">
                <a16:creationId xmlns:a16="http://schemas.microsoft.com/office/drawing/2014/main" id="{38FCFAFF-11AC-45D0-8881-5CCB863F09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5092" t="31501" r="14304" b="30369"/>
          <a:stretch/>
        </p:blipFill>
        <p:spPr>
          <a:xfrm>
            <a:off x="5872853" y="1379008"/>
            <a:ext cx="1941880" cy="195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1;p41">
            <a:extLst>
              <a:ext uri="{FF2B5EF4-FFF2-40B4-BE49-F238E27FC236}">
                <a16:creationId xmlns:a16="http://schemas.microsoft.com/office/drawing/2014/main" id="{EE6D9706-122E-460B-9CBD-8C9E8266CB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8931" t="24646" r="8675" b="12974"/>
          <a:stretch/>
        </p:blipFill>
        <p:spPr>
          <a:xfrm>
            <a:off x="5249484" y="952500"/>
            <a:ext cx="3222974" cy="338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7;p52">
            <a:extLst>
              <a:ext uri="{FF2B5EF4-FFF2-40B4-BE49-F238E27FC236}">
                <a16:creationId xmlns:a16="http://schemas.microsoft.com/office/drawing/2014/main" id="{8FA35225-74B6-4C2D-AEED-941CFCF850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9623" t="24159" b="14708"/>
          <a:stretch/>
        </p:blipFill>
        <p:spPr>
          <a:xfrm>
            <a:off x="5299166" y="983857"/>
            <a:ext cx="3975914" cy="31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0;p56">
            <a:extLst>
              <a:ext uri="{FF2B5EF4-FFF2-40B4-BE49-F238E27FC236}">
                <a16:creationId xmlns:a16="http://schemas.microsoft.com/office/drawing/2014/main" id="{14260B39-6E1F-4AB7-ACF2-D0C523C3B7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5421" t="21671" r="5295" b="15459"/>
          <a:stretch/>
        </p:blipFill>
        <p:spPr>
          <a:xfrm>
            <a:off x="4885267" y="806308"/>
            <a:ext cx="3859074" cy="338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73763"/>
                </a:solidFill>
              </a:rPr>
              <a:t>Domain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5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Entities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Exceptions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Enumerables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Domain Events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Domain Models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Interfaces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-US" dirty="0">
                <a:solidFill>
                  <a:srgbClr val="073763"/>
                </a:solidFill>
              </a:rPr>
              <a:t>D</a:t>
            </a:r>
            <a:r>
              <a:rPr lang="ru" dirty="0">
                <a:solidFill>
                  <a:srgbClr val="073763"/>
                </a:solidFill>
              </a:rPr>
              <a:t>omain object</a:t>
            </a:r>
            <a:r>
              <a:rPr lang="en-US" dirty="0">
                <a:solidFill>
                  <a:srgbClr val="073763"/>
                </a:solidFill>
              </a:rPr>
              <a:t> internal logic</a:t>
            </a:r>
            <a:r>
              <a:rPr lang="ru" dirty="0">
                <a:solidFill>
                  <a:srgbClr val="073763"/>
                </a:solidFill>
              </a:rPr>
              <a:t> (</a:t>
            </a:r>
            <a:r>
              <a:rPr lang="en-US" dirty="0">
                <a:solidFill>
                  <a:srgbClr val="073763"/>
                </a:solidFill>
              </a:rPr>
              <a:t>validation</a:t>
            </a:r>
            <a:r>
              <a:rPr lang="ru" dirty="0">
                <a:solidFill>
                  <a:srgbClr val="073763"/>
                </a:solidFill>
              </a:rPr>
              <a:t>)</a:t>
            </a:r>
            <a:endParaRPr dirty="0">
              <a:solidFill>
                <a:srgbClr val="07376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Should not contain any links to ORM</a:t>
            </a:r>
            <a:r>
              <a:rPr lang="en-US" dirty="0">
                <a:solidFill>
                  <a:srgbClr val="073763"/>
                </a:solidFill>
              </a:rPr>
              <a:t>s</a:t>
            </a:r>
            <a:r>
              <a:rPr lang="ru" dirty="0">
                <a:solidFill>
                  <a:srgbClr val="073763"/>
                </a:solidFill>
              </a:rPr>
              <a:t>, frameworks and should not have database knowledge</a:t>
            </a:r>
            <a:r>
              <a:rPr lang="en-US" dirty="0">
                <a:solidFill>
                  <a:srgbClr val="073763"/>
                </a:solidFill>
              </a:rPr>
              <a:t>/</a:t>
            </a:r>
            <a:r>
              <a:rPr lang="ru" dirty="0">
                <a:solidFill>
                  <a:srgbClr val="073763"/>
                </a:solidFill>
              </a:rPr>
              <a:t>dependencies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l="65092" t="31501" r="14304" b="30369"/>
          <a:stretch/>
        </p:blipFill>
        <p:spPr>
          <a:xfrm>
            <a:off x="6589075" y="874575"/>
            <a:ext cx="1883901" cy="19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5AC99-3B5A-45B5-A060-2A7F903AB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9A9C-6F89-4EE5-B0D1-188D5693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A2AD57-35C0-49D5-A151-6024C4F5E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48" y="314441"/>
            <a:ext cx="8749310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Products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OrderProduct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TypeName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"nvarchar(24)"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Descriptions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Address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OrderProduct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Products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private set;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9A9C-6F89-4EE5-B0D1-188D5693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A2AD57-35C0-49D5-A151-6024C4F5E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48" y="314441"/>
            <a:ext cx="8749310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Products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OrderProduct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Descriptions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Address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OrderProduct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Products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private set;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48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B9A9C-6F89-4EE5-B0D1-188D5693E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DC1766E-0AFA-4E83-828B-CC91533EB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78" y="388351"/>
            <a:ext cx="8633980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id,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name,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BurgerType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type,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price,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description)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ru-RU" altLang="ru-RU" sz="1200" dirty="0">
                <a:solidFill>
                  <a:srgbClr val="0F54D6"/>
                </a:solidFill>
                <a:latin typeface="Consolas" panose="020B0609020204030204" pitchFamily="49" charset="0"/>
              </a:rPr>
              <a:t>private </a:t>
            </a:r>
            <a:r>
              <a:rPr lang="ru-RU" altLang="ru-RU" sz="1200" dirty="0">
                <a:solidFill>
                  <a:srgbClr val="00855F"/>
                </a:solidFill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Description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ru-RU" altLang="ru-RU" sz="1200" dirty="0">
                <a:solidFill>
                  <a:srgbClr val="00855F"/>
                </a:solidFill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ChangeName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name)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IsNullOrEmpty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(name))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InvalidNameException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"Burger name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 empty."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name;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ChangePrice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price)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InvalidPriceException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"Burger price can not be zero or less."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price;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01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F0F60"/>
                </a:solidFill>
              </a:rPr>
              <a:t>Domain</a:t>
            </a:r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311700" y="1140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Avoid using attributes that lead to </a:t>
            </a:r>
            <a:r>
              <a:rPr lang="en-US" dirty="0">
                <a:solidFill>
                  <a:srgbClr val="073763"/>
                </a:solidFill>
              </a:rPr>
              <a:t>unnecessary </a:t>
            </a:r>
            <a:r>
              <a:rPr lang="ru" dirty="0">
                <a:solidFill>
                  <a:srgbClr val="073763"/>
                </a:solidFill>
              </a:rPr>
              <a:t>dependencies, use FluentApi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Use private setters and object initialization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Use your own domain-level exceptions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214BA-4212-4B5B-8FDA-46A309E2F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F0F60"/>
                </a:solidFill>
              </a:rPr>
              <a:t>n-layer architecture</a:t>
            </a:r>
            <a:r>
              <a:rPr lang="en-US" dirty="0">
                <a:solidFill>
                  <a:srgbClr val="0F0F60"/>
                </a:solidFill>
              </a:rPr>
              <a:t> overview</a:t>
            </a:r>
            <a:endParaRPr dirty="0">
              <a:solidFill>
                <a:srgbClr val="0F0F60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6820"/>
          <a:stretch/>
        </p:blipFill>
        <p:spPr>
          <a:xfrm>
            <a:off x="756600" y="460650"/>
            <a:ext cx="8520603" cy="49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9066"/>
          <a:stretch/>
        </p:blipFill>
        <p:spPr>
          <a:xfrm>
            <a:off x="962225" y="460650"/>
            <a:ext cx="8314970" cy="49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l="12180"/>
          <a:stretch/>
        </p:blipFill>
        <p:spPr>
          <a:xfrm>
            <a:off x="1247275" y="460650"/>
            <a:ext cx="8029930" cy="49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0EB718-D862-40B2-A334-73AF50BD65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F0F60"/>
                </a:solidFill>
              </a:rPr>
              <a:t>Application</a:t>
            </a:r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1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>
                <a:solidFill>
                  <a:srgbClr val="073763"/>
                </a:solidFill>
              </a:rPr>
              <a:t>DTOs and Models</a:t>
            </a:r>
            <a:endParaRPr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>
                <a:solidFill>
                  <a:srgbClr val="073763"/>
                </a:solidFill>
              </a:rPr>
              <a:t>Application Logic</a:t>
            </a:r>
            <a:endParaRPr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>
                <a:solidFill>
                  <a:srgbClr val="073763"/>
                </a:solidFill>
              </a:rPr>
              <a:t>Interfaces of:</a:t>
            </a:r>
            <a:endParaRPr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>
                <a:solidFill>
                  <a:srgbClr val="073763"/>
                </a:solidFill>
              </a:rPr>
              <a:t>mappers</a:t>
            </a:r>
            <a:endParaRPr>
              <a:solidFill>
                <a:srgbClr val="07376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</a:pPr>
            <a:r>
              <a:rPr lang="ru">
                <a:solidFill>
                  <a:srgbClr val="073763"/>
                </a:solidFill>
              </a:rPr>
              <a:t>external services</a:t>
            </a:r>
            <a:endParaRPr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>
                <a:solidFill>
                  <a:srgbClr val="073763"/>
                </a:solidFill>
              </a:rPr>
              <a:t>Commands/Queries or Services</a:t>
            </a:r>
            <a:endParaRPr>
              <a:solidFill>
                <a:srgbClr val="07376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>
                <a:solidFill>
                  <a:srgbClr val="073763"/>
                </a:solidFill>
              </a:rPr>
              <a:t>Validators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l="58931" t="24646" r="8675" b="12974"/>
          <a:stretch/>
        </p:blipFill>
        <p:spPr>
          <a:xfrm>
            <a:off x="5461150" y="445025"/>
            <a:ext cx="2962149" cy="31110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7C996-6703-4239-88B7-E6A7FBF190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30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612800" y="492275"/>
            <a:ext cx="32952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E06666"/>
                </a:solidFill>
              </a:rPr>
              <a:t>CQRS</a:t>
            </a:r>
            <a:endParaRPr sz="7200">
              <a:solidFill>
                <a:srgbClr val="E06666"/>
              </a:solidFill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3526125" y="1707800"/>
            <a:ext cx="1175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</a:rPr>
              <a:t>vs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4098725" y="3023825"/>
            <a:ext cx="48621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1155CC"/>
                </a:solidFill>
              </a:rPr>
              <a:t>SERVICES</a:t>
            </a:r>
            <a:endParaRPr sz="7200">
              <a:solidFill>
                <a:srgbClr val="1155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052AC-B272-4868-A6CB-DB2BA6EFE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31</a:t>
            </a:fld>
            <a:endParaRPr lang="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0975"/>
            <a:ext cx="8839195" cy="482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F0F60"/>
                </a:solidFill>
              </a:rPr>
              <a:t>CQRS Pattern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67A71-4942-4B45-92BA-6C9CC7547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32</a:t>
            </a:fld>
            <a:endParaRPr lang="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50" y="0"/>
            <a:ext cx="7282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/>
        </p:nvSpPr>
        <p:spPr>
          <a:xfrm>
            <a:off x="-1722075" y="0"/>
            <a:ext cx="123729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i="1">
                <a:solidFill>
                  <a:srgbClr val="0F0F60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I couldn't become fatter.                 </a:t>
            </a:r>
            <a:r>
              <a:rPr lang="ru" sz="3000" i="1">
                <a:solidFill>
                  <a:srgbClr val="9FC5E8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3000" i="1">
                <a:solidFill>
                  <a:srgbClr val="0F0F60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i="1">
              <a:solidFill>
                <a:srgbClr val="0F0F60"/>
              </a:solidFill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44"/>
          <p:cNvSpPr txBox="1"/>
          <p:nvPr/>
        </p:nvSpPr>
        <p:spPr>
          <a:xfrm>
            <a:off x="-1261950" y="4412700"/>
            <a:ext cx="116679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i="1" dirty="0">
                <a:solidFill>
                  <a:srgbClr val="0F0F60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I just came out of service                         </a:t>
            </a:r>
            <a:r>
              <a:rPr lang="ru" sz="3000" i="1" dirty="0">
                <a:solidFill>
                  <a:srgbClr val="A4C2F4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endParaRPr sz="3000" i="1" dirty="0">
              <a:solidFill>
                <a:srgbClr val="A4C2F4"/>
              </a:solidFill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i="1" dirty="0">
              <a:solidFill>
                <a:srgbClr val="0F0F60"/>
              </a:solidFill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652C0-2DB0-4CD8-B853-79E504D4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33</a:t>
            </a:fld>
            <a:endParaRPr lang="ru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652C0-2DB0-4CD8-B853-79E504D4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34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6E8E8CD-BB7F-4A1A-BDEF-0FCF0F419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54" y="499238"/>
            <a:ext cx="8740346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Street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City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House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RegularExpression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@"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3E00"/>
                </a:solidFill>
                <a:effectLst/>
                <a:latin typeface="Consolas" panose="020B0609020204030204" pitchFamily="49" charset="0"/>
              </a:rPr>
              <a:t>\(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\d{3}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3E00"/>
                </a:solidFill>
                <a:effectLst/>
                <a:latin typeface="Consolas" panose="020B0609020204030204" pitchFamily="49" charset="0"/>
              </a:rPr>
              <a:t>\)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\d{3}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?\d{3}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\d{4}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ErrorMessage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"Wrong phone number"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Phone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OrderBurgerModel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Burgers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2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652C0-2DB0-4CD8-B853-79E504D4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35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6E8E8CD-BB7F-4A1A-BDEF-0FCF0F419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54" y="499238"/>
            <a:ext cx="8740346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IRequest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Street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City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House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Phone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OrderBurgerModel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Burgers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0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652C0-2DB0-4CD8-B853-79E504D4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36</a:t>
            </a:fld>
            <a:endParaRPr lang="ru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BDFEC6-45E7-4542-94F7-C7AE2CCC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05" y="450324"/>
            <a:ext cx="740619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CreateOrderCommandValidator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AbstractValidator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CreateOrderCommandValidator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NotEmpty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Burgers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(b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b.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Quantity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MaximumLength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MaximumLength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@"((\(\d{3}\) ?)|(\d{3}-))?\d{3}-\d{4}"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WithMessage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"Invalid phone number"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NotEmpty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IsNullOrEmpty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Street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IsNullOrEmpty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(x.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House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WithMessage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"You should state phone or address"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93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652C0-2DB0-4CD8-B853-79E504D4E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37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AA1984D-C9C3-4A17-A0B5-6D30C6F7E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73" y="358849"/>
            <a:ext cx="8595623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ru-RU" sz="1200" dirty="0" err="1">
                <a:solidFill>
                  <a:srgbClr val="6B2FBA"/>
                </a:solidFill>
                <a:latin typeface="Consolas" panose="020B0609020204030204" pitchFamily="49" charset="0"/>
              </a:rPr>
              <a:t>CreateOrderCommandHandler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IRequestHandler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INotificationService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_notificationService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readonly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IOrderRepository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_orderRepository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readonly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IMapper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_mapper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CreateOrderCommandHandler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IOrderRepository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orderRepository, </a:t>
            </a:r>
            <a:endParaRPr kumimoji="0" lang="en-US" altLang="ru-RU" sz="1200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sz="1200" dirty="0">
                <a:solidFill>
                  <a:srgbClr val="383838"/>
                </a:solidFill>
                <a:latin typeface="Consolas" panose="020B0609020204030204" pitchFamily="49" charset="0"/>
              </a:rPr>
              <a:t>		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IMapper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mapper,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INotificationService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notificationService) {}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async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CreateOrderCommand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request,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CancellationToken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cancellationToken)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orderEntity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_mapper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(request);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_orderRepository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orderEntity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_orderRepository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SaveAll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await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_notificationService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SendAsync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Message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To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"MyLittleFriend"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Body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"OrderCreated with Id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orderEntity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orderEntity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8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F0F60"/>
                </a:solidFill>
              </a:rPr>
              <a:t>Application</a:t>
            </a:r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ru" dirty="0">
                <a:solidFill>
                  <a:srgbClr val="0B5394"/>
                </a:solidFill>
              </a:rPr>
              <a:t>Contains workflow of application</a:t>
            </a:r>
            <a:endParaRPr dirty="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ru" dirty="0">
                <a:solidFill>
                  <a:srgbClr val="0B5394"/>
                </a:solidFill>
              </a:rPr>
              <a:t>Contains logic of workflow</a:t>
            </a:r>
            <a:endParaRPr dirty="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ru" dirty="0">
                <a:solidFill>
                  <a:srgbClr val="0B5394"/>
                </a:solidFill>
              </a:rPr>
              <a:t>You can use FluentValidation instead of validation attributes</a:t>
            </a:r>
            <a:endParaRPr dirty="0">
              <a:solidFill>
                <a:srgbClr val="0B539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ru" dirty="0">
                <a:solidFill>
                  <a:srgbClr val="0B5394"/>
                </a:solidFill>
              </a:rPr>
              <a:t>Do</a:t>
            </a:r>
            <a:r>
              <a:rPr lang="en-US" dirty="0">
                <a:solidFill>
                  <a:srgbClr val="0B5394"/>
                </a:solidFill>
              </a:rPr>
              <a:t>es</a:t>
            </a:r>
            <a:r>
              <a:rPr lang="ru" dirty="0">
                <a:solidFill>
                  <a:srgbClr val="0B5394"/>
                </a:solidFill>
              </a:rPr>
              <a:t> not depend on infrastructure and data layers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19D02-E460-41B0-AECB-B619DD87E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38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0F60"/>
                </a:solidFill>
              </a:rPr>
              <a:t>Infrastructure</a:t>
            </a:r>
            <a:endParaRPr>
              <a:solidFill>
                <a:srgbClr val="0F0F60"/>
              </a:solidFill>
            </a:endParaRPr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1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>
                <a:solidFill>
                  <a:srgbClr val="0F0F60"/>
                </a:solidFill>
              </a:rPr>
              <a:t>External services implementations</a:t>
            </a:r>
            <a:endParaRPr>
              <a:solidFill>
                <a:srgbClr val="0F0F6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>
                <a:solidFill>
                  <a:srgbClr val="0F0F60"/>
                </a:solidFill>
              </a:rPr>
              <a:t>API Clients</a:t>
            </a:r>
            <a:endParaRPr>
              <a:solidFill>
                <a:srgbClr val="0F0F6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>
                <a:solidFill>
                  <a:srgbClr val="0F0F60"/>
                </a:solidFill>
              </a:rPr>
              <a:t>Mapper (Binding) rules</a:t>
            </a:r>
            <a:endParaRPr>
              <a:solidFill>
                <a:srgbClr val="0F0F6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>
                <a:solidFill>
                  <a:srgbClr val="0F0F60"/>
                </a:solidFill>
              </a:rPr>
              <a:t>etc.</a:t>
            </a:r>
            <a:endParaRPr>
              <a:solidFill>
                <a:srgbClr val="0F0F60"/>
              </a:solidFill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 l="59623" t="24159" b="14708"/>
          <a:stretch/>
        </p:blipFill>
        <p:spPr>
          <a:xfrm>
            <a:off x="5230800" y="1487725"/>
            <a:ext cx="3692027" cy="30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650EC-44A3-4B1C-A207-CD6DDBA33C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39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73763"/>
                </a:solidFill>
              </a:rPr>
              <a:t>n-layer architecture d</a:t>
            </a:r>
            <a:r>
              <a:rPr lang="ru" dirty="0">
                <a:solidFill>
                  <a:srgbClr val="073763"/>
                </a:solidFill>
              </a:rPr>
              <a:t>isadvantages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-US" dirty="0">
                <a:solidFill>
                  <a:srgbClr val="073763"/>
                </a:solidFill>
              </a:rPr>
              <a:t>D</a:t>
            </a:r>
            <a:r>
              <a:rPr lang="ru" dirty="0">
                <a:solidFill>
                  <a:srgbClr val="073763"/>
                </a:solidFill>
              </a:rPr>
              <a:t>omain layer is closely related to the database</a:t>
            </a:r>
            <a:endParaRPr dirty="0">
              <a:solidFill>
                <a:srgbClr val="073763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ru" dirty="0">
                <a:solidFill>
                  <a:srgbClr val="073763"/>
                </a:solidFill>
              </a:rPr>
              <a:t>Application logic layer over time grows</a:t>
            </a:r>
            <a:r>
              <a:rPr lang="en-US" dirty="0">
                <a:solidFill>
                  <a:srgbClr val="073763"/>
                </a:solidFill>
              </a:rPr>
              <a:t> larger </a:t>
            </a:r>
            <a:r>
              <a:rPr lang="ru" dirty="0">
                <a:solidFill>
                  <a:srgbClr val="073763"/>
                </a:solidFill>
              </a:rPr>
              <a:t>and</a:t>
            </a:r>
            <a:r>
              <a:rPr lang="en-US" dirty="0">
                <a:solidFill>
                  <a:srgbClr val="073763"/>
                </a:solidFill>
              </a:rPr>
              <a:t> more complex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n-US" dirty="0">
                <a:solidFill>
                  <a:srgbClr val="073763"/>
                </a:solidFill>
              </a:rPr>
              <a:t>D</a:t>
            </a:r>
            <a:r>
              <a:rPr lang="ru" dirty="0">
                <a:solidFill>
                  <a:srgbClr val="073763"/>
                </a:solidFill>
              </a:rPr>
              <a:t>ifficulty of making new changes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4F6FB-6B10-4EE6-AC7F-2CAD115F1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6FA3C-05B6-4663-A961-1D84D8410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40</a:t>
            </a:fld>
            <a:endParaRPr lang="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8DEE5E-D621-4613-B03A-475FB67ED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7" y="462853"/>
            <a:ext cx="8765541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NotificationService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INotificationService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readonly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Consumer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_consumer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readonly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_producerConfig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NotificationService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host)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_producerConfig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Dictionary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"bootstrap.servers"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host}};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_producerConfig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StringSerializer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async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Task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SendAsync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message)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await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_producer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ProduceAsync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(message.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message.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8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6FA3C-05B6-4663-A961-1D84D8410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41</a:t>
            </a:fld>
            <a:endParaRPr lang="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8FF70-C634-4B11-8852-E910A1D39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35" y="335702"/>
            <a:ext cx="8344929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OrderProfile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Profile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OrderProfile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CreateMap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CreateBurgerCommand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ForMember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 dest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dest.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opt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opt.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MapFrom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(src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src.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 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ForMember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(dest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dest.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    opt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opt.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MapFrom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 src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(src.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src.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private 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GetPrice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DiscountType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discountType,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decimal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firstPrice)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(discountType)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DiscountType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Minimal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firstPrice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0.1m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case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DiscountType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firstPrice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0.5m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case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DiscountType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Avarage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firstPrice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E1958"/>
                </a:solidFill>
                <a:effectLst/>
                <a:latin typeface="Consolas" panose="020B0609020204030204" pitchFamily="49" charset="0"/>
              </a:rPr>
              <a:t>0.3m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NotImplementedException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"DiscountType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discountType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} unknown."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9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0F60"/>
                </a:solidFill>
              </a:rPr>
              <a:t>Infrastructure</a:t>
            </a:r>
            <a:endParaRPr>
              <a:solidFill>
                <a:srgbClr val="0F0F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 dirty="0">
                <a:solidFill>
                  <a:srgbClr val="0F0F60"/>
                </a:solidFill>
              </a:rPr>
              <a:t>Other layers do not depend on infrastructure</a:t>
            </a:r>
            <a:endParaRPr dirty="0">
              <a:solidFill>
                <a:srgbClr val="0F0F6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 dirty="0">
                <a:solidFill>
                  <a:srgbClr val="0F0F60"/>
                </a:solidFill>
              </a:rPr>
              <a:t>For binding it is better to use a mapper</a:t>
            </a:r>
            <a:endParaRPr dirty="0">
              <a:solidFill>
                <a:srgbClr val="0F0F6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1800"/>
              <a:buChar char="●"/>
            </a:pPr>
            <a:r>
              <a:rPr lang="ru" dirty="0">
                <a:solidFill>
                  <a:srgbClr val="0F0F60"/>
                </a:solidFill>
              </a:rPr>
              <a:t>Contains implementations of all external clients and interfaces advertised at lower levels</a:t>
            </a:r>
            <a:endParaRPr dirty="0">
              <a:solidFill>
                <a:srgbClr val="0F0F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43D5F-24C4-4885-A2B3-E19F2C152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42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0F60"/>
                </a:solidFill>
              </a:rPr>
              <a:t>Persistent (DataBase)</a:t>
            </a:r>
            <a:endParaRPr>
              <a:solidFill>
                <a:srgbClr val="0F0F60"/>
              </a:solidFill>
            </a:endParaRPr>
          </a:p>
        </p:txBody>
      </p:sp>
      <p:sp>
        <p:nvSpPr>
          <p:cNvPr id="319" name="Google Shape;319;p56"/>
          <p:cNvSpPr txBox="1">
            <a:spLocks noGrp="1"/>
          </p:cNvSpPr>
          <p:nvPr>
            <p:ph type="body" idx="1"/>
          </p:nvPr>
        </p:nvSpPr>
        <p:spPr>
          <a:xfrm>
            <a:off x="311700" y="1303816"/>
            <a:ext cx="461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2400"/>
              <a:buChar char="●"/>
            </a:pPr>
            <a:r>
              <a:rPr lang="ru" sz="2400">
                <a:solidFill>
                  <a:srgbClr val="0F0F60"/>
                </a:solidFill>
              </a:rPr>
              <a:t>DbContext</a:t>
            </a:r>
            <a:endParaRPr sz="2400">
              <a:solidFill>
                <a:srgbClr val="0F0F6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2400"/>
              <a:buChar char="●"/>
            </a:pPr>
            <a:r>
              <a:rPr lang="ru" sz="2400">
                <a:solidFill>
                  <a:srgbClr val="0F0F60"/>
                </a:solidFill>
              </a:rPr>
              <a:t>Migrations</a:t>
            </a:r>
            <a:endParaRPr sz="2400">
              <a:solidFill>
                <a:srgbClr val="0F0F6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2400"/>
              <a:buChar char="●"/>
            </a:pPr>
            <a:r>
              <a:rPr lang="ru" sz="2400">
                <a:solidFill>
                  <a:srgbClr val="0F0F60"/>
                </a:solidFill>
              </a:rPr>
              <a:t>Configurations</a:t>
            </a:r>
            <a:endParaRPr sz="2400">
              <a:solidFill>
                <a:srgbClr val="0F0F6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F0F60"/>
              </a:buClr>
              <a:buSzPts val="2400"/>
              <a:buChar char="●"/>
            </a:pPr>
            <a:r>
              <a:rPr lang="ru" sz="2400">
                <a:solidFill>
                  <a:srgbClr val="0F0F60"/>
                </a:solidFill>
              </a:rPr>
              <a:t>Repositories</a:t>
            </a:r>
            <a:endParaRPr sz="2400">
              <a:solidFill>
                <a:srgbClr val="0F0F60"/>
              </a:solidFill>
            </a:endParaRPr>
          </a:p>
        </p:txBody>
      </p:sp>
      <p:pic>
        <p:nvPicPr>
          <p:cNvPr id="320" name="Google Shape;320;p56"/>
          <p:cNvPicPr preferRelativeResize="0"/>
          <p:nvPr/>
        </p:nvPicPr>
        <p:blipFill rotWithShape="1">
          <a:blip r:embed="rId3">
            <a:alphaModFix/>
          </a:blip>
          <a:srcRect l="55421" t="21671" r="5295" b="15459"/>
          <a:stretch/>
        </p:blipFill>
        <p:spPr>
          <a:xfrm>
            <a:off x="4929599" y="1003913"/>
            <a:ext cx="3591997" cy="31356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C962D-5423-46CE-A9DB-F4E1053A96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43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FD93E-93CC-42D5-B66A-81BC8C5E90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44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533651-9040-4975-9A5D-79032F310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66" y="611135"/>
            <a:ext cx="8085868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BurgerMarketDbContext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IBurgerMarketDbContext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BurgerMarketDbContext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DbContextOptions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BurgerMarketDbContext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options)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(options)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Customers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Orders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Burgers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Drinks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;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protected override void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OnModelCreating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ModelBuilder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modelBuilder)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217303"/>
                </a:solidFill>
                <a:effectLst/>
                <a:latin typeface="Consolas" panose="020B0609020204030204" pitchFamily="49" charset="0"/>
              </a:rPr>
              <a:t>//Get all configurations from assembly</a:t>
            </a:r>
            <a:b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217303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217303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modelBuilder.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ApplyConfigurationsFromAssembly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BurgerMarketDbContext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Assembly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74DA7-2780-453D-8823-8E41E12CC1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45</a:t>
            </a:fld>
            <a:endParaRPr lang="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A8ED42-B3BA-4A50-8B18-3676732E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51" y="732528"/>
            <a:ext cx="6644768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OrderConfiguration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0A0A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IEntityTypeConfiguration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EntityTypeBuilder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builder)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builder.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HasKey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(b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b.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builder.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(e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e.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AddressId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"AddressID"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builder.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(e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e.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8AB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C5800"/>
                </a:solidFill>
                <a:effectLst/>
                <a:latin typeface="Consolas" panose="020B0609020204030204" pitchFamily="49" charset="0"/>
              </a:rPr>
              <a:t>"CustomerId"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    .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B5394"/>
                </a:solidFill>
              </a:rPr>
              <a:t>Presentation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36" name="Google Shape;33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1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ru" dirty="0">
                <a:solidFill>
                  <a:srgbClr val="0B5394"/>
                </a:solidFill>
              </a:rPr>
              <a:t>SPA - Angular/React</a:t>
            </a:r>
            <a:endParaRPr dirty="0">
              <a:solidFill>
                <a:srgbClr val="0B5394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●"/>
            </a:pPr>
            <a:r>
              <a:rPr lang="ru" dirty="0">
                <a:solidFill>
                  <a:srgbClr val="0B5394"/>
                </a:solidFill>
              </a:rPr>
              <a:t>Razor</a:t>
            </a:r>
            <a:endParaRPr dirty="0">
              <a:solidFill>
                <a:srgbClr val="0B5394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●"/>
            </a:pPr>
            <a:r>
              <a:rPr lang="ru" dirty="0">
                <a:solidFill>
                  <a:srgbClr val="0B5394"/>
                </a:solidFill>
              </a:rPr>
              <a:t>WebForms</a:t>
            </a:r>
            <a:endParaRPr lang="en-US" dirty="0">
              <a:solidFill>
                <a:srgbClr val="0B5394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0B5394"/>
                </a:solidFill>
              </a:rPr>
              <a:t>Mobile Apps</a:t>
            </a:r>
            <a:endParaRPr dirty="0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-US" dirty="0">
                <a:solidFill>
                  <a:srgbClr val="0B5394"/>
                </a:solidFill>
              </a:rPr>
              <a:t>B</a:t>
            </a:r>
            <a:r>
              <a:rPr lang="ru" dirty="0">
                <a:solidFill>
                  <a:srgbClr val="0B5394"/>
                </a:solidFill>
              </a:rPr>
              <a:t>est practice is </a:t>
            </a:r>
            <a:r>
              <a:rPr lang="en-US" dirty="0">
                <a:solidFill>
                  <a:srgbClr val="0B5394"/>
                </a:solidFill>
              </a:rPr>
              <a:t>for</a:t>
            </a:r>
            <a:r>
              <a:rPr lang="ru" dirty="0">
                <a:solidFill>
                  <a:srgbClr val="0B5394"/>
                </a:solidFill>
              </a:rPr>
              <a:t> controllers </a:t>
            </a:r>
            <a:r>
              <a:rPr lang="en-US" dirty="0">
                <a:solidFill>
                  <a:srgbClr val="0B5394"/>
                </a:solidFill>
              </a:rPr>
              <a:t>t</a:t>
            </a:r>
            <a:r>
              <a:rPr lang="ru" dirty="0">
                <a:solidFill>
                  <a:srgbClr val="0B5394"/>
                </a:solidFill>
              </a:rPr>
              <a:t>o not contain logic</a:t>
            </a:r>
            <a:endParaRPr dirty="0">
              <a:solidFill>
                <a:srgbClr val="0B539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B5394"/>
              </a:solidFill>
            </a:endParaRPr>
          </a:p>
        </p:txBody>
      </p:sp>
      <p:pic>
        <p:nvPicPr>
          <p:cNvPr id="337" name="Google Shape;337;p59"/>
          <p:cNvPicPr preferRelativeResize="0"/>
          <p:nvPr/>
        </p:nvPicPr>
        <p:blipFill rotWithShape="1">
          <a:blip r:embed="rId3">
            <a:alphaModFix/>
          </a:blip>
          <a:srcRect l="51510" t="10777" b="12570"/>
          <a:stretch/>
        </p:blipFill>
        <p:spPr>
          <a:xfrm>
            <a:off x="4571622" y="445020"/>
            <a:ext cx="4778829" cy="41207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E9631-4778-42AA-B007-F0788E7D7B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46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B5394"/>
                </a:solidFill>
              </a:rPr>
              <a:t>Summary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43" name="Google Shape;343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-US" sz="2400" dirty="0">
                <a:solidFill>
                  <a:srgbClr val="0B5394"/>
                </a:solidFill>
              </a:rPr>
              <a:t>You have to consider where to use</a:t>
            </a:r>
            <a:endParaRPr sz="2400" dirty="0">
              <a:solidFill>
                <a:srgbClr val="0B5394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-US" sz="2400" dirty="0">
                <a:solidFill>
                  <a:srgbClr val="0B5394"/>
                </a:solidFill>
              </a:rPr>
              <a:t>V</a:t>
            </a:r>
            <a:r>
              <a:rPr lang="ru" sz="2400" dirty="0">
                <a:solidFill>
                  <a:srgbClr val="0B5394"/>
                </a:solidFill>
              </a:rPr>
              <a:t>ery useful if app</a:t>
            </a:r>
            <a:r>
              <a:rPr lang="en-US" sz="2400" dirty="0">
                <a:solidFill>
                  <a:srgbClr val="0B5394"/>
                </a:solidFill>
              </a:rPr>
              <a:t> has large/frequently changing domain</a:t>
            </a:r>
            <a:endParaRPr sz="2400" dirty="0">
              <a:solidFill>
                <a:srgbClr val="0B5394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ru" sz="2400" dirty="0">
                <a:solidFill>
                  <a:srgbClr val="0B5394"/>
                </a:solidFill>
              </a:rPr>
              <a:t>Very useful if application </a:t>
            </a:r>
            <a:r>
              <a:rPr lang="en-US" sz="2400" dirty="0">
                <a:solidFill>
                  <a:srgbClr val="0B5394"/>
                </a:solidFill>
              </a:rPr>
              <a:t>roadmap </a:t>
            </a:r>
            <a:r>
              <a:rPr lang="ru" sz="2400" dirty="0">
                <a:solidFill>
                  <a:srgbClr val="0B5394"/>
                </a:solidFill>
              </a:rPr>
              <a:t>is </a:t>
            </a:r>
            <a:r>
              <a:rPr lang="en-US" sz="2400" dirty="0">
                <a:solidFill>
                  <a:srgbClr val="0B5394"/>
                </a:solidFill>
              </a:rPr>
              <a:t>unknown</a:t>
            </a:r>
            <a:endParaRPr sz="2400" dirty="0">
              <a:solidFill>
                <a:srgbClr val="0B5394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Char char="●"/>
            </a:pPr>
            <a:r>
              <a:rPr lang="en-US" sz="2400" dirty="0">
                <a:solidFill>
                  <a:srgbClr val="0B5394"/>
                </a:solidFill>
              </a:rPr>
              <a:t>Not </a:t>
            </a:r>
            <a:r>
              <a:rPr lang="ru" sz="2400" dirty="0">
                <a:solidFill>
                  <a:srgbClr val="0B5394"/>
                </a:solidFill>
              </a:rPr>
              <a:t>a silver bullet</a:t>
            </a:r>
            <a:endParaRPr sz="2400" dirty="0">
              <a:solidFill>
                <a:srgbClr val="0B539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39671-528B-4056-8998-2DEFFDE98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47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>
            <a:spLocks noGrp="1"/>
          </p:cNvSpPr>
          <p:nvPr>
            <p:ph type="body" idx="1"/>
          </p:nvPr>
        </p:nvSpPr>
        <p:spPr>
          <a:xfrm>
            <a:off x="235500" y="315350"/>
            <a:ext cx="8520600" cy="4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3"/>
              </a:rPr>
              <a:t>https://github.com/dotnet-architecture/eShopOnWeb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4"/>
              </a:rPr>
              <a:t>https://github.com/dotnet-architecture/eShopOnContainers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5"/>
              </a:rPr>
              <a:t>https://jeffreypalermo.com/2013/08/onion-architecture-part-4-after-four-years/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6"/>
              </a:rPr>
              <a:t>https://bitbucket.org/jeffreypalermo/onion-architecture/src/default/Core/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7"/>
              </a:rPr>
              <a:t>https://blog.cleancoder.com/uncle-bob/2012/08/13/the-clean-architecture.html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8"/>
              </a:rPr>
              <a:t>https://blog.cleancoder.com/uncle-bob/2011/09/30/Screaming-Architecture.html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9"/>
              </a:rPr>
              <a:t>https://jimmybogard.com/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073763"/>
                </a:solidFill>
                <a:hlinkClick r:id="rId10"/>
              </a:rPr>
              <a:t>https://github.com/jbogard/ContosoUniversityDotNetCore-Pages?WT.mc_id=-blog-scottha</a:t>
            </a:r>
            <a:endParaRPr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11"/>
              </a:rPr>
              <a:t>https://docs.microsoft.com/ru-ru/dotnet/standard/modern-web-apps-azure-architecture/common-web-application-architectures</a:t>
            </a:r>
            <a:endParaRPr sz="120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73763"/>
              </a:solidFill>
            </a:endParaRPr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47925" y="162275"/>
            <a:ext cx="3067375" cy="30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D7421-8A8D-4D7E-A0A0-8557CB7E28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48</a:t>
            </a:fld>
            <a:endParaRPr lang="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0F60"/>
                </a:solidFill>
              </a:rPr>
              <a:t>n-layer architecture</a:t>
            </a:r>
            <a:endParaRPr>
              <a:solidFill>
                <a:srgbClr val="0F0F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73763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en-US" sz="2400" dirty="0">
                <a:solidFill>
                  <a:srgbClr val="073763"/>
                </a:solidFill>
              </a:rPr>
              <a:t>M</a:t>
            </a:r>
            <a:r>
              <a:rPr lang="ru" sz="2400" dirty="0">
                <a:solidFill>
                  <a:srgbClr val="073763"/>
                </a:solidFill>
              </a:rPr>
              <a:t>ost common architecture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ru" sz="2400" dirty="0">
                <a:solidFill>
                  <a:srgbClr val="073763"/>
                </a:solidFill>
              </a:rPr>
              <a:t>Suitable for small </a:t>
            </a:r>
            <a:r>
              <a:rPr lang="en-US" sz="2400" dirty="0">
                <a:solidFill>
                  <a:srgbClr val="073763"/>
                </a:solidFill>
              </a:rPr>
              <a:t>applications</a:t>
            </a:r>
            <a:endParaRPr sz="2400" dirty="0">
              <a:solidFill>
                <a:srgbClr val="073763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Char char="●"/>
            </a:pPr>
            <a:r>
              <a:rPr lang="en-US" sz="2400" dirty="0">
                <a:solidFill>
                  <a:srgbClr val="073763"/>
                </a:solidFill>
              </a:rPr>
              <a:t>Usually</a:t>
            </a:r>
            <a:r>
              <a:rPr lang="ru" sz="2400" dirty="0">
                <a:solidFill>
                  <a:srgbClr val="073763"/>
                </a:solidFill>
              </a:rPr>
              <a:t> suitable for already </a:t>
            </a:r>
            <a:r>
              <a:rPr lang="en-US" sz="2400" dirty="0">
                <a:solidFill>
                  <a:srgbClr val="073763"/>
                </a:solidFill>
              </a:rPr>
              <a:t>existing</a:t>
            </a:r>
            <a:r>
              <a:rPr lang="ru" sz="2400" dirty="0">
                <a:solidFill>
                  <a:srgbClr val="073763"/>
                </a:solidFill>
              </a:rPr>
              <a:t> projects</a:t>
            </a:r>
            <a:endParaRPr sz="2400"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3662E-3980-48DD-AA82-089FD6BE0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73763"/>
                </a:solidFill>
              </a:rPr>
              <a:t>When is </a:t>
            </a:r>
            <a:r>
              <a:rPr lang="en-US" dirty="0">
                <a:solidFill>
                  <a:srgbClr val="073763"/>
                </a:solidFill>
              </a:rPr>
              <a:t>it </a:t>
            </a:r>
            <a:r>
              <a:rPr lang="ru" dirty="0">
                <a:solidFill>
                  <a:srgbClr val="073763"/>
                </a:solidFill>
              </a:rPr>
              <a:t>not </a:t>
            </a:r>
            <a:r>
              <a:rPr lang="en-US" dirty="0">
                <a:solidFill>
                  <a:srgbClr val="073763"/>
                </a:solidFill>
              </a:rPr>
              <a:t>suitable</a:t>
            </a:r>
            <a:r>
              <a:rPr lang="ru" dirty="0">
                <a:solidFill>
                  <a:srgbClr val="073763"/>
                </a:solidFill>
              </a:rPr>
              <a:t>?	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1000">
              <a:lnSpc>
                <a:spcPct val="150000"/>
              </a:lnSpc>
              <a:buClr>
                <a:srgbClr val="073763"/>
              </a:buClr>
              <a:buSzPts val="2400"/>
            </a:pPr>
            <a:r>
              <a:rPr lang="en-US" sz="2400" dirty="0">
                <a:solidFill>
                  <a:srgbClr val="073763"/>
                </a:solidFill>
              </a:rPr>
              <a:t>When a large project is just starting </a:t>
            </a:r>
            <a:endParaRPr lang="ru-RU" sz="2400" dirty="0">
              <a:solidFill>
                <a:srgbClr val="073763"/>
              </a:solidFill>
            </a:endParaRPr>
          </a:p>
          <a:p>
            <a:pPr indent="-381000">
              <a:lnSpc>
                <a:spcPct val="150000"/>
              </a:lnSpc>
              <a:buClr>
                <a:srgbClr val="073763"/>
              </a:buClr>
              <a:buSzPts val="2400"/>
            </a:pPr>
            <a:r>
              <a:rPr lang="ru" sz="2400" dirty="0">
                <a:solidFill>
                  <a:srgbClr val="073763"/>
                </a:solidFill>
              </a:rPr>
              <a:t>When you often have to experiment</a:t>
            </a:r>
            <a:endParaRPr lang="ru-RU" sz="2400" dirty="0">
              <a:solidFill>
                <a:srgbClr val="073763"/>
              </a:solidFill>
            </a:endParaRPr>
          </a:p>
          <a:p>
            <a:pPr indent="-381000">
              <a:lnSpc>
                <a:spcPct val="150000"/>
              </a:lnSpc>
              <a:buClr>
                <a:srgbClr val="073763"/>
              </a:buClr>
              <a:buSzPts val="2400"/>
            </a:pPr>
            <a:r>
              <a:rPr lang="en-US" sz="2400" dirty="0">
                <a:solidFill>
                  <a:srgbClr val="073763"/>
                </a:solidFill>
              </a:rPr>
              <a:t>When there is no understanding of further direction of a project</a:t>
            </a:r>
          </a:p>
          <a:p>
            <a:pPr marL="76200" indent="0">
              <a:lnSpc>
                <a:spcPct val="150000"/>
              </a:lnSpc>
              <a:buClr>
                <a:srgbClr val="073763"/>
              </a:buClr>
              <a:buSzPts val="2400"/>
              <a:buNone/>
            </a:pPr>
            <a:endParaRPr sz="2400"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7376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A69559-7D4D-4261-A4EB-906729E9F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" y="76200"/>
            <a:ext cx="9118603" cy="497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C09A8-9816-4084-8D28-514D09085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25" y="91332"/>
            <a:ext cx="9143996" cy="4987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99D77C-891C-4B9D-851C-61A19859E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200397" cy="5018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F7AB7-AD1E-4D31-8CE0-219E74B56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1272</Words>
  <Application>Microsoft Office PowerPoint</Application>
  <PresentationFormat>On-screen Show (16:9)</PresentationFormat>
  <Paragraphs>263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Consolas</vt:lpstr>
      <vt:lpstr>Times New Roman</vt:lpstr>
      <vt:lpstr>Simple Light</vt:lpstr>
      <vt:lpstr>Clean architectures</vt:lpstr>
      <vt:lpstr>Agenda</vt:lpstr>
      <vt:lpstr>n-layer architecture overview</vt:lpstr>
      <vt:lpstr>n-layer architecture disadvantages</vt:lpstr>
      <vt:lpstr>n-layer architecture </vt:lpstr>
      <vt:lpstr>When is it not suitable? </vt:lpstr>
      <vt:lpstr>PowerPoint Presentation</vt:lpstr>
      <vt:lpstr>PowerPoint Presentation</vt:lpstr>
      <vt:lpstr>PowerPoint Presentation</vt:lpstr>
      <vt:lpstr>PowerPoint Presentation</vt:lpstr>
      <vt:lpstr>Onion</vt:lpstr>
      <vt:lpstr>What is Clean Architecture</vt:lpstr>
      <vt:lpstr>Solving problems</vt:lpstr>
      <vt:lpstr>Principles</vt:lpstr>
      <vt:lpstr>SOLID</vt:lpstr>
      <vt:lpstr>Components</vt:lpstr>
      <vt:lpstr>Component principles</vt:lpstr>
      <vt:lpstr>Reuse / Release Equivalence Principle (REP)</vt:lpstr>
      <vt:lpstr>Common Closure Principle (CCP)</vt:lpstr>
      <vt:lpstr>Common Reuse Principle (CRP)</vt:lpstr>
      <vt:lpstr>Tension Diagram for Component Cohesion</vt:lpstr>
      <vt:lpstr>Advantages</vt:lpstr>
      <vt:lpstr>Requirements</vt:lpstr>
      <vt:lpstr>Clean architecture</vt:lpstr>
      <vt:lpstr>Domain</vt:lpstr>
      <vt:lpstr>PowerPoint Presentation</vt:lpstr>
      <vt:lpstr>PowerPoint Presentation</vt:lpstr>
      <vt:lpstr>PowerPoint Presentation</vt:lpstr>
      <vt:lpstr>Domain</vt:lpstr>
      <vt:lpstr>Application</vt:lpstr>
      <vt:lpstr>PowerPoint Presentation</vt:lpstr>
      <vt:lpstr>CQRS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Infrastructure</vt:lpstr>
      <vt:lpstr>PowerPoint Presentation</vt:lpstr>
      <vt:lpstr>PowerPoint Presentation</vt:lpstr>
      <vt:lpstr>Infrastructure </vt:lpstr>
      <vt:lpstr>Persistent (DataBase)</vt:lpstr>
      <vt:lpstr>PowerPoint Presentation</vt:lpstr>
      <vt:lpstr>PowerPoint Presentation</vt:lpstr>
      <vt:lpstr>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architectures</dc:title>
  <cp:lastModifiedBy>Ivan Thelast</cp:lastModifiedBy>
  <cp:revision>49</cp:revision>
  <dcterms:modified xsi:type="dcterms:W3CDTF">2019-06-27T06:30:01Z</dcterms:modified>
</cp:coreProperties>
</file>